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8" r:id="rId10"/>
    <p:sldId id="264" r:id="rId11"/>
    <p:sldId id="266" r:id="rId12"/>
    <p:sldId id="265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61" y="3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643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03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4490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2664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163828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2372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631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859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869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382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513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281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61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8/25/2015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742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218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825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021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octodex.github.com/" TargetMode="External"/><Relationship Id="rId3" Type="http://schemas.openxmlformats.org/officeDocument/2006/relationships/hyperlink" Target="https://github.com/domaindrivendev/Swashbuckle" TargetMode="External"/><Relationship Id="rId7" Type="http://schemas.openxmlformats.org/officeDocument/2006/relationships/hyperlink" Target="https://apiary.io/blueprint" TargetMode="External"/><Relationship Id="rId2" Type="http://schemas.openxmlformats.org/officeDocument/2006/relationships/hyperlink" Target="http://swagger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aml.org/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github.com/centur/Alt.NET-Swagger.git" TargetMode="External"/><Relationship Id="rId10" Type="http://schemas.openxmlformats.org/officeDocument/2006/relationships/hyperlink" Target="https://careers.stackoverflow.com/company/drawboard" TargetMode="External"/><Relationship Id="rId4" Type="http://schemas.openxmlformats.org/officeDocument/2006/relationships/hyperlink" Target="https://github.com/Azure/AutoRest" TargetMode="External"/><Relationship Id="rId9" Type="http://schemas.openxmlformats.org/officeDocument/2006/relationships/hyperlink" Target="http://internet-map.net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yourwebsite/swagger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18485" y="617839"/>
            <a:ext cx="9119287" cy="3798218"/>
          </a:xfrm>
        </p:spPr>
        <p:txBody>
          <a:bodyPr>
            <a:normAutofit/>
          </a:bodyPr>
          <a:lstStyle/>
          <a:p>
            <a:r>
              <a:rPr lang="en-US" b="1" dirty="0"/>
              <a:t>Short story about </a:t>
            </a:r>
            <a:r>
              <a:rPr lang="en-US" b="1" dirty="0" smtClean="0"/>
              <a:t>Swagger,</a:t>
            </a:r>
            <a:br>
              <a:rPr lang="en-US" b="1" dirty="0" smtClean="0"/>
            </a:br>
            <a:r>
              <a:rPr lang="en-US" sz="4000" b="1" dirty="0"/>
              <a:t>His faithful minion </a:t>
            </a:r>
            <a:r>
              <a:rPr lang="en-US" sz="4000" b="1" dirty="0" smtClean="0"/>
              <a:t>Swashbuckle,</a:t>
            </a:r>
            <a:br>
              <a:rPr lang="en-US" sz="4000" b="1" dirty="0" smtClean="0"/>
            </a:br>
            <a:r>
              <a:rPr lang="en-US" sz="3000" b="1" dirty="0" smtClean="0"/>
              <a:t>and </a:t>
            </a:r>
            <a:r>
              <a:rPr lang="en-US" sz="3000" b="1" dirty="0"/>
              <a:t>a </a:t>
            </a:r>
            <a:r>
              <a:rPr lang="en-US" sz="3000" b="1" dirty="0" smtClean="0"/>
              <a:t>wheel horse </a:t>
            </a:r>
            <a:r>
              <a:rPr lang="en-US" sz="3000" b="1" dirty="0"/>
              <a:t>– AutoRest</a:t>
            </a:r>
            <a:r>
              <a:rPr lang="en-US" sz="3000" b="1" dirty="0" smtClean="0"/>
              <a:t>.</a:t>
            </a:r>
            <a:endParaRPr lang="en-US" sz="2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9149705" cy="1642980"/>
          </a:xfrm>
        </p:spPr>
        <p:txBody>
          <a:bodyPr>
            <a:normAutofit/>
          </a:bodyPr>
          <a:lstStyle/>
          <a:p>
            <a:pPr algn="r"/>
            <a:endParaRPr lang="en-AU" dirty="0" smtClean="0"/>
          </a:p>
          <a:p>
            <a:pPr algn="r"/>
            <a:r>
              <a:rPr lang="en-AU" b="1" dirty="0" smtClean="0"/>
              <a:t>Alexey Shcherbak,</a:t>
            </a:r>
          </a:p>
          <a:p>
            <a:pPr algn="r"/>
            <a:r>
              <a:rPr lang="en-AU" b="1" dirty="0" smtClean="0"/>
              <a:t>Senior developer at DRAWBOARD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8810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0028" y="624110"/>
            <a:ext cx="8534584" cy="779388"/>
          </a:xfrm>
        </p:spPr>
        <p:txBody>
          <a:bodyPr/>
          <a:lstStyle/>
          <a:p>
            <a:r>
              <a:rPr lang="en-US" dirty="0" smtClean="0"/>
              <a:t>What to do next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800447"/>
            <a:ext cx="8915400" cy="4110775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Swaggerize</a:t>
            </a:r>
            <a:r>
              <a:rPr lang="en-US" sz="2400" dirty="0" smtClean="0"/>
              <a:t> your own APIs, no excuses accepted !</a:t>
            </a:r>
          </a:p>
          <a:p>
            <a:endParaRPr lang="en-US" sz="2400" dirty="0" smtClean="0"/>
          </a:p>
          <a:p>
            <a:r>
              <a:rPr lang="en-US" sz="2400" dirty="0" smtClean="0"/>
              <a:t>Ask your API providers for their </a:t>
            </a:r>
            <a:r>
              <a:rPr lang="en-US" sz="2400" dirty="0" err="1" smtClean="0"/>
              <a:t>Swagger.json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Generate your API Clients and keep it up-to-date with zero efforts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774" y="3772182"/>
            <a:ext cx="3793485" cy="379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4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 the API-party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Azure API Apps and Azure API Management</a:t>
            </a:r>
            <a:endParaRPr lang="en-US" dirty="0"/>
          </a:p>
          <a:p>
            <a:r>
              <a:rPr lang="en-US" dirty="0" smtClean="0"/>
              <a:t>Amazon’s </a:t>
            </a:r>
            <a:r>
              <a:rPr lang="en-US" dirty="0"/>
              <a:t>API Gateway</a:t>
            </a:r>
          </a:p>
          <a:p>
            <a:r>
              <a:rPr lang="en-US" dirty="0" err="1" smtClean="0"/>
              <a:t>Runscope</a:t>
            </a:r>
            <a:endParaRPr lang="en-US" dirty="0"/>
          </a:p>
          <a:p>
            <a:r>
              <a:rPr lang="en-US" dirty="0" err="1" smtClean="0"/>
              <a:t>APIgee</a:t>
            </a:r>
            <a:endParaRPr lang="en-US" dirty="0" smtClean="0"/>
          </a:p>
          <a:p>
            <a:r>
              <a:rPr lang="en-US" dirty="0" smtClean="0"/>
              <a:t>Postman / Paw (REST clients)</a:t>
            </a:r>
          </a:p>
          <a:p>
            <a:r>
              <a:rPr lang="en-US" dirty="0">
                <a:solidFill>
                  <a:srgbClr val="C00000"/>
                </a:solidFill>
              </a:rPr>
              <a:t>&lt;Your next awesome app&gt;</a:t>
            </a:r>
          </a:p>
          <a:p>
            <a:r>
              <a:rPr lang="en-US" dirty="0" smtClean="0"/>
              <a:t>And many others…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007" y="2770882"/>
            <a:ext cx="3963120" cy="396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09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603392" y="1141229"/>
            <a:ext cx="7844870" cy="150273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Any questions, you have. Yeesssssss.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368" y="2955851"/>
            <a:ext cx="3427228" cy="342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6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08504"/>
          </a:xfrm>
        </p:spPr>
        <p:txBody>
          <a:bodyPr/>
          <a:lstStyle/>
          <a:p>
            <a:r>
              <a:rPr lang="en-US" dirty="0" smtClean="0"/>
              <a:t>Useful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332614"/>
            <a:ext cx="8915400" cy="5051710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Swagger </a:t>
            </a:r>
            <a:r>
              <a:rPr lang="en-US" dirty="0">
                <a:hlinkClick r:id="rId2"/>
              </a:rPr>
              <a:t>http://swagger.io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Swashbuckle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github.com/domaindrivendev/Swashbuckle</a:t>
            </a:r>
            <a:r>
              <a:rPr lang="en-US" dirty="0" smtClean="0"/>
              <a:t> </a:t>
            </a:r>
          </a:p>
          <a:p>
            <a:r>
              <a:rPr lang="en-US" dirty="0" smtClean="0"/>
              <a:t>AutoRest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github.com/Azure/AutoRest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Demo </a:t>
            </a:r>
            <a:r>
              <a:rPr lang="en-US" dirty="0"/>
              <a:t>app: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github.com/centur/Alt.NET-Swagger.git</a:t>
            </a:r>
            <a:r>
              <a:rPr lang="en-US" dirty="0" smtClean="0"/>
              <a:t> </a:t>
            </a:r>
            <a:endParaRPr lang="en-US" dirty="0" smtClean="0"/>
          </a:p>
          <a:p>
            <a:r>
              <a:rPr lang="en-US" dirty="0" smtClean="0"/>
              <a:t>Competitors</a:t>
            </a:r>
          </a:p>
          <a:p>
            <a:pPr lvl="1"/>
            <a:r>
              <a:rPr lang="en-US" dirty="0" smtClean="0"/>
              <a:t>RAML </a:t>
            </a: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://raml.org</a:t>
            </a:r>
            <a:r>
              <a:rPr lang="en-US" dirty="0" smtClean="0">
                <a:hlinkClick r:id="rId6"/>
              </a:rPr>
              <a:t>/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smtClean="0"/>
              <a:t>API Blueprint </a:t>
            </a:r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</a:t>
            </a:r>
            <a:r>
              <a:rPr lang="en-US" dirty="0" smtClean="0">
                <a:hlinkClick r:id="rId7"/>
              </a:rPr>
              <a:t>apiary.io/blueprint</a:t>
            </a:r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Octocats</a:t>
            </a:r>
            <a:r>
              <a:rPr lang="en-US" dirty="0" smtClean="0"/>
              <a:t> </a:t>
            </a:r>
            <a:r>
              <a:rPr lang="en-US" dirty="0">
                <a:hlinkClick r:id="rId8"/>
              </a:rPr>
              <a:t>https://octodex.github.com</a:t>
            </a:r>
            <a:r>
              <a:rPr lang="en-US" dirty="0" smtClean="0">
                <a:hlinkClick r:id="rId8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/>
              <a:t>Internet Map </a:t>
            </a:r>
            <a:r>
              <a:rPr lang="en-US" dirty="0">
                <a:hlinkClick r:id="rId9"/>
              </a:rPr>
              <a:t>http://internet-map.net</a:t>
            </a:r>
            <a:r>
              <a:rPr lang="en-US" dirty="0" smtClean="0">
                <a:hlinkClick r:id="rId9"/>
              </a:rPr>
              <a:t>/</a:t>
            </a:r>
            <a:r>
              <a:rPr lang="en-US" dirty="0" smtClean="0"/>
              <a:t> </a:t>
            </a:r>
          </a:p>
          <a:p>
            <a:r>
              <a:rPr lang="en-AU" b="1" dirty="0" smtClean="0"/>
              <a:t>We </a:t>
            </a:r>
            <a:r>
              <a:rPr lang="en-AU" b="1" dirty="0"/>
              <a:t>are hiring : </a:t>
            </a:r>
            <a:r>
              <a:rPr lang="en-AU" b="1" dirty="0">
                <a:hlinkClick r:id="rId10"/>
              </a:rPr>
              <a:t>https://</a:t>
            </a:r>
            <a:r>
              <a:rPr lang="en-AU" b="1" dirty="0" smtClean="0">
                <a:hlinkClick r:id="rId10"/>
              </a:rPr>
              <a:t>careers.stackoverflow.com/company/drawboard</a:t>
            </a:r>
            <a:r>
              <a:rPr lang="en-AU" b="1" dirty="0" smtClean="0"/>
              <a:t> 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482" y="4053029"/>
            <a:ext cx="2362199" cy="256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5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22776"/>
          </a:xfrm>
        </p:spPr>
        <p:txBody>
          <a:bodyPr>
            <a:normAutofit fontScale="90000"/>
          </a:bodyPr>
          <a:lstStyle/>
          <a:p>
            <a:r>
              <a:rPr lang="en-AU" dirty="0"/>
              <a:t>The Internet map </a:t>
            </a:r>
            <a:r>
              <a:rPr lang="en-AU" dirty="0" smtClean="0"/>
              <a:t/>
            </a:r>
            <a:br>
              <a:rPr lang="en-AU" dirty="0" smtClean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4" y="1278779"/>
            <a:ext cx="8555441" cy="5228576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8365067" y="1140178"/>
            <a:ext cx="90310" cy="156915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523871" y="563147"/>
            <a:ext cx="1978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Dropbox.com</a:t>
            </a:r>
          </a:p>
          <a:p>
            <a:pPr algn="ctr"/>
            <a:r>
              <a:rPr lang="en-US" dirty="0" smtClean="0"/>
              <a:t>#98 Global rank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33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Internet is for </a:t>
            </a:r>
            <a:r>
              <a:rPr lang="en-AU" strike="sngStrike" dirty="0" smtClean="0"/>
              <a:t>PO   </a:t>
            </a:r>
            <a:r>
              <a:rPr lang="en-AU" dirty="0" smtClean="0"/>
              <a:t> … APIs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589212" y="2025169"/>
            <a:ext cx="8915400" cy="3914406"/>
          </a:xfrm>
        </p:spPr>
        <p:txBody>
          <a:bodyPr>
            <a:normAutofit/>
          </a:bodyPr>
          <a:lstStyle/>
          <a:p>
            <a:pPr lvl="1"/>
            <a:r>
              <a:rPr lang="en-AU" sz="2400" dirty="0"/>
              <a:t>HTTP is </a:t>
            </a:r>
            <a:r>
              <a:rPr lang="en-AU" sz="2400" dirty="0" smtClean="0"/>
              <a:t>a Lingua franca of modern devices and websites. Everyone speaks HTTP.</a:t>
            </a:r>
          </a:p>
          <a:p>
            <a:pPr lvl="1"/>
            <a:r>
              <a:rPr lang="en-AU" sz="2400" dirty="0" smtClean="0"/>
              <a:t>JSON is your natural data format.</a:t>
            </a:r>
          </a:p>
          <a:p>
            <a:pPr marL="457200" lvl="1" indent="0">
              <a:buNone/>
            </a:pPr>
            <a:endParaRPr lang="en-AU" sz="2400" dirty="0" smtClean="0"/>
          </a:p>
          <a:p>
            <a:pPr marL="457200" lvl="1" indent="0">
              <a:buNone/>
            </a:pPr>
            <a:r>
              <a:rPr lang="en-AU" sz="2400" dirty="0" smtClean="0"/>
              <a:t>But how to describe API in a comprehensive way so both human and machine can understand and use it?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7187609" y="744279"/>
            <a:ext cx="503273" cy="375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58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0427" y="624110"/>
            <a:ext cx="9498420" cy="1062923"/>
          </a:xfrm>
        </p:spPr>
        <p:txBody>
          <a:bodyPr>
            <a:normAutofit fontScale="90000"/>
          </a:bodyPr>
          <a:lstStyle/>
          <a:p>
            <a:pPr algn="r"/>
            <a:r>
              <a:rPr lang="en-AU" dirty="0" smtClean="0"/>
              <a:t>Swagger – </a:t>
            </a:r>
            <a:r>
              <a:rPr lang="en-US" dirty="0"/>
              <a:t>The World's Most Popular Framework for APIs.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21408"/>
            <a:ext cx="9356510" cy="4118458"/>
          </a:xfrm>
        </p:spPr>
        <p:txBody>
          <a:bodyPr>
            <a:normAutofit/>
          </a:bodyPr>
          <a:lstStyle/>
          <a:p>
            <a:r>
              <a:rPr lang="en-AU" sz="2000" dirty="0" smtClean="0"/>
              <a:t>Uses JSON to describe your API – universal and readable format</a:t>
            </a:r>
          </a:p>
          <a:p>
            <a:r>
              <a:rPr lang="en-AU" sz="2000" dirty="0" smtClean="0"/>
              <a:t>There is a tool for your language</a:t>
            </a:r>
          </a:p>
          <a:p>
            <a:pPr lvl="1"/>
            <a:r>
              <a:rPr lang="en-AU" sz="2000" dirty="0" smtClean="0"/>
              <a:t> .</a:t>
            </a:r>
            <a:r>
              <a:rPr lang="en-AU" sz="2000" dirty="0"/>
              <a:t>NET, </a:t>
            </a:r>
            <a:r>
              <a:rPr lang="en-AU" sz="2000" dirty="0" smtClean="0"/>
              <a:t>Go</a:t>
            </a:r>
            <a:r>
              <a:rPr lang="en-AU" sz="2000" dirty="0"/>
              <a:t>, Java, JavaScript, </a:t>
            </a:r>
            <a:r>
              <a:rPr lang="en-AU" sz="2000" dirty="0" smtClean="0"/>
              <a:t>Node.JS, Ruby, Python and others</a:t>
            </a:r>
          </a:p>
          <a:p>
            <a:r>
              <a:rPr lang="en-AU" sz="2000" dirty="0" smtClean="0"/>
              <a:t>Biggest </a:t>
            </a:r>
            <a:r>
              <a:rPr lang="en-AU" sz="2000" dirty="0"/>
              <a:t>community on GitHub (vs competitors)</a:t>
            </a:r>
          </a:p>
          <a:p>
            <a:r>
              <a:rPr lang="en-AU" sz="2000" dirty="0" smtClean="0"/>
              <a:t>Competitors</a:t>
            </a:r>
            <a:r>
              <a:rPr lang="en-AU" sz="2000" dirty="0"/>
              <a:t>: </a:t>
            </a:r>
            <a:endParaRPr lang="en-AU" sz="2000" dirty="0" smtClean="0"/>
          </a:p>
          <a:p>
            <a:pPr lvl="1"/>
            <a:r>
              <a:rPr lang="en-AU" sz="2000" b="1" dirty="0" smtClean="0"/>
              <a:t>RAML</a:t>
            </a:r>
            <a:r>
              <a:rPr lang="en-AU" sz="2000" dirty="0" smtClean="0"/>
              <a:t> from </a:t>
            </a:r>
            <a:r>
              <a:rPr lang="en-AU" sz="2000" dirty="0" err="1" smtClean="0"/>
              <a:t>MuleSoft</a:t>
            </a:r>
            <a:r>
              <a:rPr lang="en-AU" sz="2000" dirty="0" smtClean="0"/>
              <a:t> (YAML – based )</a:t>
            </a:r>
          </a:p>
          <a:p>
            <a:pPr lvl="1"/>
            <a:r>
              <a:rPr lang="en-AU" sz="2000" b="1" dirty="0" smtClean="0"/>
              <a:t>API Blueprint</a:t>
            </a:r>
            <a:r>
              <a:rPr lang="en-AU" sz="2000" dirty="0"/>
              <a:t> </a:t>
            </a:r>
            <a:r>
              <a:rPr lang="en-AU" sz="2000" dirty="0" smtClean="0"/>
              <a:t>from Apiary( Markdown – based)</a:t>
            </a:r>
            <a:endParaRPr lang="en-AU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063" y="3127815"/>
            <a:ext cx="3793485" cy="379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0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65974"/>
          </a:xfrm>
        </p:spPr>
        <p:txBody>
          <a:bodyPr/>
          <a:lstStyle/>
          <a:p>
            <a:r>
              <a:rPr lang="en-AU" dirty="0" err="1" smtClean="0"/>
              <a:t>Swagger.json</a:t>
            </a:r>
            <a:r>
              <a:rPr lang="en-AU" dirty="0" smtClean="0"/>
              <a:t> fragment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396409"/>
            <a:ext cx="8915400" cy="451481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"paths": </a:t>
            </a:r>
            <a:r>
              <a:rPr lang="en-US" dirty="0" smtClean="0"/>
              <a:t>{ "</a:t>
            </a:r>
            <a:r>
              <a:rPr lang="en-US" b="1" dirty="0"/>
              <a:t>/pet</a:t>
            </a:r>
            <a:r>
              <a:rPr lang="en-US" dirty="0"/>
              <a:t>": </a:t>
            </a:r>
            <a:r>
              <a:rPr lang="en-US" dirty="0" smtClean="0"/>
              <a:t>{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"</a:t>
            </a:r>
            <a:r>
              <a:rPr lang="en-US" b="1" dirty="0"/>
              <a:t>put</a:t>
            </a:r>
            <a:r>
              <a:rPr lang="en-US" dirty="0"/>
              <a:t>": </a:t>
            </a:r>
            <a:r>
              <a:rPr lang="en-US" dirty="0" smtClean="0"/>
              <a:t>{ </a:t>
            </a:r>
            <a:r>
              <a:rPr lang="en-US" dirty="0"/>
              <a:t>"tags": [ "pet" ],</a:t>
            </a:r>
          </a:p>
          <a:p>
            <a:pPr marL="0" indent="0">
              <a:buNone/>
            </a:pPr>
            <a:r>
              <a:rPr lang="en-US" dirty="0"/>
              <a:t>    "summary": "Update an existing pet</a:t>
            </a:r>
            <a:r>
              <a:rPr lang="en-US" dirty="0" smtClean="0"/>
              <a:t>", </a:t>
            </a:r>
            <a:r>
              <a:rPr lang="en-US" dirty="0"/>
              <a:t>"description": </a:t>
            </a:r>
            <a:r>
              <a:rPr lang="en-US" dirty="0" smtClean="0"/>
              <a:t>"","</a:t>
            </a:r>
            <a:r>
              <a:rPr lang="en-US" dirty="0" err="1"/>
              <a:t>operationId</a:t>
            </a:r>
            <a:r>
              <a:rPr lang="en-US" dirty="0"/>
              <a:t>": "</a:t>
            </a:r>
            <a:r>
              <a:rPr lang="en-US" dirty="0" err="1"/>
              <a:t>updatePet</a:t>
            </a:r>
            <a:r>
              <a:rPr lang="en-US" dirty="0"/>
              <a:t>",</a:t>
            </a:r>
          </a:p>
          <a:p>
            <a:pPr marL="0" indent="0">
              <a:buNone/>
            </a:pPr>
            <a:r>
              <a:rPr lang="en-US" dirty="0"/>
              <a:t>    "</a:t>
            </a:r>
            <a:r>
              <a:rPr lang="en-US" b="1" dirty="0"/>
              <a:t>consumes</a:t>
            </a:r>
            <a:r>
              <a:rPr lang="en-US" dirty="0"/>
              <a:t>": [ "application/</a:t>
            </a:r>
            <a:r>
              <a:rPr lang="en-US" dirty="0" err="1"/>
              <a:t>json</a:t>
            </a:r>
            <a:r>
              <a:rPr lang="en-US" dirty="0"/>
              <a:t>", "application/xml" ],</a:t>
            </a:r>
          </a:p>
          <a:p>
            <a:pPr marL="0" indent="0">
              <a:buNone/>
            </a:pPr>
            <a:r>
              <a:rPr lang="en-US" dirty="0"/>
              <a:t>    "</a:t>
            </a:r>
            <a:r>
              <a:rPr lang="en-US" b="1" dirty="0"/>
              <a:t>produces</a:t>
            </a:r>
            <a:r>
              <a:rPr lang="en-US" dirty="0"/>
              <a:t>": [ "application/xml", "application/</a:t>
            </a:r>
            <a:r>
              <a:rPr lang="en-US" dirty="0" err="1"/>
              <a:t>json</a:t>
            </a:r>
            <a:r>
              <a:rPr lang="en-US" dirty="0"/>
              <a:t>" ],</a:t>
            </a:r>
          </a:p>
          <a:p>
            <a:pPr marL="0" indent="0">
              <a:buNone/>
            </a:pPr>
            <a:r>
              <a:rPr lang="en-US" dirty="0"/>
              <a:t>    "</a:t>
            </a:r>
            <a:r>
              <a:rPr lang="en-US" b="1" dirty="0"/>
              <a:t>parameters</a:t>
            </a:r>
            <a:r>
              <a:rPr lang="en-US" dirty="0"/>
              <a:t>": </a:t>
            </a:r>
            <a:r>
              <a:rPr lang="en-US" dirty="0" smtClean="0"/>
              <a:t>[  { </a:t>
            </a:r>
            <a:r>
              <a:rPr lang="en-US" b="1" dirty="0"/>
              <a:t>"in": "body</a:t>
            </a:r>
            <a:r>
              <a:rPr lang="en-US" b="1" dirty="0" smtClean="0"/>
              <a:t>"</a:t>
            </a:r>
            <a:r>
              <a:rPr lang="en-US" dirty="0" smtClean="0"/>
              <a:t>, </a:t>
            </a:r>
            <a:r>
              <a:rPr lang="en-US" dirty="0"/>
              <a:t>"name": "body</a:t>
            </a:r>
            <a:r>
              <a:rPr lang="en-US" dirty="0" smtClean="0"/>
              <a:t>",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"</a:t>
            </a:r>
            <a:r>
              <a:rPr lang="en-US" dirty="0"/>
              <a:t>description": "Pet object that needs to be added to the store</a:t>
            </a:r>
            <a:r>
              <a:rPr lang="en-US" dirty="0" smtClean="0"/>
              <a:t>", </a:t>
            </a:r>
            <a:r>
              <a:rPr lang="en-US" b="1" dirty="0"/>
              <a:t>"required": true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en-US" dirty="0" smtClean="0"/>
              <a:t>	"schema": { "$ref": "#/</a:t>
            </a:r>
            <a:r>
              <a:rPr lang="en-US" b="1" dirty="0" smtClean="0"/>
              <a:t>definitions/Pet</a:t>
            </a:r>
            <a:r>
              <a:rPr lang="en-US" dirty="0" smtClean="0"/>
              <a:t>"} } ],</a:t>
            </a:r>
          </a:p>
          <a:p>
            <a:pPr marL="0" indent="0">
              <a:buNone/>
            </a:pPr>
            <a:r>
              <a:rPr lang="en-US" dirty="0" smtClean="0"/>
              <a:t>    "</a:t>
            </a:r>
            <a:r>
              <a:rPr lang="en-US" b="1" dirty="0" smtClean="0"/>
              <a:t>responses</a:t>
            </a:r>
            <a:r>
              <a:rPr lang="en-US" dirty="0" smtClean="0"/>
              <a:t>":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  "400": { "description": "Invalid ID supplied" },</a:t>
            </a:r>
          </a:p>
          <a:p>
            <a:pPr marL="0" indent="0">
              <a:buNone/>
            </a:pPr>
            <a:r>
              <a:rPr lang="en-US" dirty="0"/>
              <a:t>      "404": { "description": "Pet not found" },</a:t>
            </a:r>
          </a:p>
          <a:p>
            <a:pPr marL="0" indent="0">
              <a:buNone/>
            </a:pPr>
            <a:r>
              <a:rPr lang="en-US" dirty="0"/>
              <a:t>      "405": { "description": "Validation exception" </a:t>
            </a:r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51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7720656" cy="1027481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 smtClean="0"/>
              <a:t>Swashbuckle – </a:t>
            </a:r>
            <a:r>
              <a:rPr lang="en-US" dirty="0" err="1" smtClean="0"/>
              <a:t>Swaggerize</a:t>
            </a:r>
            <a:r>
              <a:rPr lang="en-US" dirty="0" smtClean="0"/>
              <a:t> your API </a:t>
            </a:r>
            <a:br>
              <a:rPr lang="en-US" dirty="0" smtClean="0"/>
            </a:br>
            <a:r>
              <a:rPr lang="en-US" dirty="0" smtClean="0"/>
              <a:t>in 2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Install-Package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Swashbuckle.Core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httpConfiguration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EnableSwagger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(c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c.SingleApiVersion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("v1",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“Alt.NET API"))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EnableSwaggerUi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 algn="ctr">
              <a:buNone/>
            </a:pPr>
            <a:r>
              <a:rPr lang="en-US" sz="2000" dirty="0" smtClean="0"/>
              <a:t>Just browse to </a:t>
            </a:r>
            <a:r>
              <a:rPr lang="en-US" sz="2000" dirty="0" smtClean="0">
                <a:hlinkClick r:id="rId2"/>
              </a:rPr>
              <a:t>http://YourWebSite/swagger</a:t>
            </a:r>
            <a:r>
              <a:rPr lang="en-US" sz="2000" dirty="0" smtClean="0"/>
              <a:t> </a:t>
            </a:r>
          </a:p>
          <a:p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698" y="3763506"/>
            <a:ext cx="2711302" cy="271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7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AutoRest – consume </a:t>
            </a:r>
            <a:r>
              <a:rPr lang="en-US" dirty="0" err="1" smtClean="0"/>
              <a:t>Swaggerized</a:t>
            </a:r>
            <a:r>
              <a:rPr lang="en-US" dirty="0" smtClean="0"/>
              <a:t> API in </a:t>
            </a:r>
            <a:r>
              <a:rPr lang="en-US" strike="sngStrike" dirty="0" smtClean="0">
                <a:solidFill>
                  <a:schemeClr val="bg1">
                    <a:lumMod val="75000"/>
                  </a:schemeClr>
                </a:solidFill>
              </a:rPr>
              <a:t>42</a:t>
            </a:r>
            <a:r>
              <a:rPr lang="en-US" dirty="0" smtClean="0"/>
              <a:t> X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Generates C# client for your Swagger definition</a:t>
            </a:r>
          </a:p>
          <a:p>
            <a:endParaRPr lang="en-US" sz="2000" dirty="0" smtClean="0"/>
          </a:p>
          <a:p>
            <a:r>
              <a:rPr lang="en-US" sz="2000" dirty="0" smtClean="0"/>
              <a:t>Auto-generated client is flexible and customizable</a:t>
            </a:r>
          </a:p>
          <a:p>
            <a:endParaRPr lang="en-US" sz="2000" dirty="0" smtClean="0"/>
          </a:p>
          <a:p>
            <a:r>
              <a:rPr lang="en-US" sz="2000" dirty="0" smtClean="0"/>
              <a:t> </a:t>
            </a:r>
            <a:r>
              <a:rPr lang="en-US" sz="2000" strike="sngStrike" dirty="0" smtClean="0"/>
              <a:t>Batteries included</a:t>
            </a:r>
            <a:r>
              <a:rPr lang="en-US" sz="2000" dirty="0" smtClean="0"/>
              <a:t> With call retry logic.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628" y="3670738"/>
            <a:ext cx="3058134" cy="305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9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093025" y="1330843"/>
            <a:ext cx="8688387" cy="88073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Demo time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477" y="2949931"/>
            <a:ext cx="3793485" cy="379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3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Gotchas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5931011" cy="3777622"/>
          </a:xfrm>
        </p:spPr>
        <p:txBody>
          <a:bodyPr/>
          <a:lstStyle/>
          <a:p>
            <a:r>
              <a:rPr lang="en-US" dirty="0" smtClean="0"/>
              <a:t>Swagger-ui.js = 1.5Mb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</a:p>
          <a:p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A bit tricky to do non-standard </a:t>
            </a:r>
            <a:r>
              <a:rPr lang="en-US" dirty="0" err="1">
                <a:sym typeface="Wingdings" panose="05000000000000000000" pitchFamily="2" charset="2"/>
              </a:rPr>
              <a:t>auth</a:t>
            </a:r>
            <a:r>
              <a:rPr lang="en-US" dirty="0" smtClean="0">
                <a:sym typeface="Wingdings" panose="05000000000000000000" pitchFamily="2" charset="2"/>
              </a:rPr>
              <a:t> and protect UI itself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Doesn’t make your API awesome automagically – you still need to carefully design it.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562" y="3101027"/>
            <a:ext cx="3515710" cy="351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8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1251</TotalTime>
  <Words>431</Words>
  <Application>Microsoft Office PowerPoint</Application>
  <PresentationFormat>Widescreen</PresentationFormat>
  <Paragraphs>84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Century Gothic</vt:lpstr>
      <vt:lpstr>Consolas</vt:lpstr>
      <vt:lpstr>Wingdings</vt:lpstr>
      <vt:lpstr>Wingdings 3</vt:lpstr>
      <vt:lpstr>Wisp</vt:lpstr>
      <vt:lpstr>Short story about Swagger, His faithful minion Swashbuckle, and a wheel horse – AutoRest.</vt:lpstr>
      <vt:lpstr>The Internet map  </vt:lpstr>
      <vt:lpstr>The Internet is for PO    … APIs</vt:lpstr>
      <vt:lpstr>Swagger – The World's Most Popular Framework for APIs. </vt:lpstr>
      <vt:lpstr>Swagger.json fragment</vt:lpstr>
      <vt:lpstr>Swashbuckle – Swaggerize your API  in 2 steps</vt:lpstr>
      <vt:lpstr>AutoRest – consume Swaggerized API in 42 X steps</vt:lpstr>
      <vt:lpstr>Demo time</vt:lpstr>
      <vt:lpstr>Gotchas</vt:lpstr>
      <vt:lpstr>What to do next</vt:lpstr>
      <vt:lpstr>Join the API-party  </vt:lpstr>
      <vt:lpstr>Any questions, you have. Yeesssssss.</vt:lpstr>
      <vt:lpstr>Useful Links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Alexey Shcherbak - DB</dc:creator>
  <cp:lastModifiedBy>Alexey Shcherbak - DB</cp:lastModifiedBy>
  <cp:revision>166</cp:revision>
  <dcterms:created xsi:type="dcterms:W3CDTF">2015-08-22T08:44:36Z</dcterms:created>
  <dcterms:modified xsi:type="dcterms:W3CDTF">2015-08-25T11:25:58Z</dcterms:modified>
</cp:coreProperties>
</file>